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8" r:id="rId4"/>
    <p:sldId id="257" r:id="rId5"/>
    <p:sldId id="260" r:id="rId6"/>
    <p:sldId id="261" r:id="rId7"/>
    <p:sldId id="272" r:id="rId8"/>
    <p:sldId id="271" r:id="rId9"/>
    <p:sldId id="262" r:id="rId10"/>
    <p:sldId id="264" r:id="rId11"/>
    <p:sldId id="265" r:id="rId12"/>
    <p:sldId id="267" r:id="rId13"/>
    <p:sldId id="268" r:id="rId14"/>
    <p:sldId id="266" r:id="rId15"/>
    <p:sldId id="269" r:id="rId16"/>
    <p:sldId id="270" r:id="rId17"/>
    <p:sldId id="273" r:id="rId18"/>
    <p:sldId id="274" r:id="rId19"/>
    <p:sldId id="275" r:id="rId20"/>
    <p:sldId id="281" r:id="rId21"/>
    <p:sldId id="276" r:id="rId22"/>
    <p:sldId id="279" r:id="rId23"/>
    <p:sldId id="280" r:id="rId24"/>
    <p:sldId id="277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1374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30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38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77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97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77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655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50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08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06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26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66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7C1F7-DA85-427A-A84F-76029AA228E6}" type="datetimeFigureOut">
              <a:rPr lang="de-DE" smtClean="0"/>
              <a:t>07.02.2017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68C95-C6E1-4006-8E83-126126A4EDC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125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28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9492343" y="783772"/>
            <a:ext cx="3404112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Paper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0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492343" y="783772"/>
            <a:ext cx="3404112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Paper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4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6-12-08 13.26.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3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492343" y="783772"/>
            <a:ext cx="3404112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Paper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622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463315" y="551544"/>
            <a:ext cx="3404112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Paper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2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492343" y="783772"/>
            <a:ext cx="3404112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Paper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 &gt; Studie </a:t>
            </a:r>
          </a:p>
        </p:txBody>
      </p:sp>
    </p:spTree>
    <p:extLst>
      <p:ext uri="{BB962C8B-B14F-4D97-AF65-F5344CB8AC3E}">
        <p14:creationId xmlns:p14="http://schemas.microsoft.com/office/powerpoint/2010/main" val="2193125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9492343" y="783772"/>
            <a:ext cx="3404112" cy="83099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Paper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  <a:p>
            <a:r>
              <a:rPr lang="de-DE" sz="2400" b="1" dirty="0">
                <a:solidFill>
                  <a:schemeClr val="bg1"/>
                </a:solidFill>
              </a:rPr>
              <a:t> &gt; Studie </a:t>
            </a:r>
          </a:p>
        </p:txBody>
      </p:sp>
    </p:spTree>
    <p:extLst>
      <p:ext uri="{BB962C8B-B14F-4D97-AF65-F5344CB8AC3E}">
        <p14:creationId xmlns:p14="http://schemas.microsoft.com/office/powerpoint/2010/main" val="172265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929720" y="2611583"/>
            <a:ext cx="3412901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HiFi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698171" y="667657"/>
            <a:ext cx="370114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Unsorted</a:t>
            </a:r>
            <a:r>
              <a:rPr lang="de-DE" sz="3200" dirty="0"/>
              <a:t> Lists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</a:t>
            </a:r>
          </a:p>
          <a:p>
            <a:r>
              <a:rPr lang="de-DE" sz="2400" dirty="0">
                <a:solidFill>
                  <a:srgbClr val="002060"/>
                </a:solidFill>
              </a:rPr>
              <a:t>C</a:t>
            </a:r>
            <a:r>
              <a:rPr lang="de-DE" sz="2400" dirty="0"/>
              <a:t> </a:t>
            </a:r>
          </a:p>
          <a:p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D</a:t>
            </a:r>
          </a:p>
          <a:p>
            <a:r>
              <a:rPr lang="de-DE" sz="2400" dirty="0">
                <a:solidFill>
                  <a:srgbClr val="FF0000"/>
                </a:solidFill>
              </a:rPr>
              <a:t>E</a:t>
            </a:r>
            <a:endParaRPr lang="de-DE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503375" y="667656"/>
            <a:ext cx="3701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Sorted</a:t>
            </a:r>
            <a:r>
              <a:rPr lang="de-DE" sz="3200" dirty="0"/>
              <a:t> Lists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</a:t>
            </a:r>
          </a:p>
          <a:p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 </a:t>
            </a:r>
          </a:p>
          <a:p>
            <a:r>
              <a:rPr lang="de-DE" sz="2400" dirty="0">
                <a:solidFill>
                  <a:srgbClr val="002060"/>
                </a:solidFill>
              </a:rPr>
              <a:t>C</a:t>
            </a:r>
            <a:r>
              <a:rPr lang="de-DE" sz="2400" dirty="0"/>
              <a:t> </a:t>
            </a:r>
          </a:p>
          <a:p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D</a:t>
            </a:r>
          </a:p>
          <a:p>
            <a:r>
              <a:rPr lang="de-DE" sz="2400" dirty="0">
                <a:solidFill>
                  <a:srgbClr val="FF0000"/>
                </a:solidFill>
              </a:rPr>
              <a:t>E</a:t>
            </a:r>
            <a:endParaRPr lang="de-DE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1364343" y="3696939"/>
            <a:ext cx="451394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Sorted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grouped</a:t>
            </a:r>
            <a:r>
              <a:rPr lang="de-DE" sz="3200" dirty="0"/>
              <a:t> Lists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A1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A2</a:t>
            </a:r>
          </a:p>
          <a:p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B1</a:t>
            </a:r>
          </a:p>
          <a:p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C1</a:t>
            </a:r>
          </a:p>
          <a:p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096974" y="3690109"/>
            <a:ext cx="451394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Carousel</a:t>
            </a:r>
            <a:r>
              <a:rPr lang="de-DE" sz="3200" dirty="0"/>
              <a:t> Design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A1	</a:t>
            </a:r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B1	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C1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A2	</a:t>
            </a:r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B2	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C2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A3	</a:t>
            </a:r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C3</a:t>
            </a:r>
          </a:p>
          <a:p>
            <a:endParaRPr lang="de-DE" sz="2400" dirty="0">
              <a:solidFill>
                <a:srgbClr val="00B050"/>
              </a:solidFill>
            </a:endParaRPr>
          </a:p>
          <a:p>
            <a:endParaRPr lang="de-DE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1" name="Gerader Verbinder 10"/>
          <p:cNvCxnSpPr/>
          <p:nvPr/>
        </p:nvCxnSpPr>
        <p:spPr>
          <a:xfrm>
            <a:off x="6125029" y="406400"/>
            <a:ext cx="25656" cy="5898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1364344" y="3466531"/>
            <a:ext cx="9949650" cy="4094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063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6302" y="0"/>
            <a:ext cx="3976687" cy="685800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9929720" y="2611583"/>
            <a:ext cx="3412901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HiFi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093"/>
            <a:ext cx="12192000" cy="697818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701470" y="1310374"/>
            <a:ext cx="3433141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de-DE" sz="2400" b="1" dirty="0"/>
              <a:t> </a:t>
            </a:r>
            <a:r>
              <a:rPr lang="de-DE" sz="2400" b="1" dirty="0">
                <a:solidFill>
                  <a:schemeClr val="bg1">
                    <a:lumMod val="95000"/>
                  </a:schemeClr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70184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239" y="1684423"/>
            <a:ext cx="5834548" cy="3531792"/>
          </a:xfrm>
          <a:prstGeom prst="rect">
            <a:avLst/>
          </a:prstGeom>
        </p:spPr>
      </p:pic>
      <p:sp>
        <p:nvSpPr>
          <p:cNvPr id="4" name="Flussdiagramm: Zusammenführung 3"/>
          <p:cNvSpPr/>
          <p:nvPr/>
        </p:nvSpPr>
        <p:spPr>
          <a:xfrm>
            <a:off x="2722055" y="180525"/>
            <a:ext cx="6900916" cy="6539589"/>
          </a:xfrm>
          <a:prstGeom prst="flowChartSummingJunction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28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9929720" y="2611583"/>
            <a:ext cx="3412901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HiFi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698171" y="667657"/>
            <a:ext cx="370114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Unsorted</a:t>
            </a:r>
            <a:r>
              <a:rPr lang="de-DE" sz="3200" dirty="0"/>
              <a:t> Lists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</a:t>
            </a:r>
          </a:p>
          <a:p>
            <a:r>
              <a:rPr lang="de-DE" sz="2400" dirty="0">
                <a:solidFill>
                  <a:srgbClr val="002060"/>
                </a:solidFill>
              </a:rPr>
              <a:t>C</a:t>
            </a:r>
            <a:r>
              <a:rPr lang="de-DE" sz="2400" dirty="0"/>
              <a:t> </a:t>
            </a:r>
          </a:p>
          <a:p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D</a:t>
            </a:r>
          </a:p>
          <a:p>
            <a:r>
              <a:rPr lang="de-DE" sz="2400" dirty="0">
                <a:solidFill>
                  <a:srgbClr val="FF0000"/>
                </a:solidFill>
              </a:rPr>
              <a:t>E</a:t>
            </a:r>
            <a:endParaRPr lang="de-DE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503375" y="667656"/>
            <a:ext cx="3701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Sorted</a:t>
            </a:r>
            <a:r>
              <a:rPr lang="de-DE" sz="3200" dirty="0"/>
              <a:t> Lists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</a:t>
            </a:r>
          </a:p>
          <a:p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 </a:t>
            </a:r>
          </a:p>
          <a:p>
            <a:r>
              <a:rPr lang="de-DE" sz="2400" dirty="0">
                <a:solidFill>
                  <a:srgbClr val="002060"/>
                </a:solidFill>
              </a:rPr>
              <a:t>C</a:t>
            </a:r>
            <a:r>
              <a:rPr lang="de-DE" sz="2400" dirty="0"/>
              <a:t> </a:t>
            </a:r>
          </a:p>
          <a:p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D</a:t>
            </a:r>
          </a:p>
          <a:p>
            <a:r>
              <a:rPr lang="de-DE" sz="2400" dirty="0">
                <a:solidFill>
                  <a:srgbClr val="FF0000"/>
                </a:solidFill>
              </a:rPr>
              <a:t>E</a:t>
            </a:r>
            <a:endParaRPr lang="de-DE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sz="3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de-DE" sz="3200" dirty="0"/>
          </a:p>
        </p:txBody>
      </p:sp>
      <p:sp>
        <p:nvSpPr>
          <p:cNvPr id="7" name="Textfeld 6"/>
          <p:cNvSpPr txBox="1"/>
          <p:nvPr/>
        </p:nvSpPr>
        <p:spPr>
          <a:xfrm>
            <a:off x="1364343" y="3696939"/>
            <a:ext cx="451394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Sorted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grouped</a:t>
            </a:r>
            <a:r>
              <a:rPr lang="de-DE" sz="3200" dirty="0"/>
              <a:t> Lists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A1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A2</a:t>
            </a:r>
          </a:p>
          <a:p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B1</a:t>
            </a:r>
          </a:p>
          <a:p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C1</a:t>
            </a:r>
          </a:p>
          <a:p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096974" y="3690109"/>
            <a:ext cx="451394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/>
              <a:t>Carousel</a:t>
            </a:r>
            <a:r>
              <a:rPr lang="de-DE" sz="3200" dirty="0"/>
              <a:t> Design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A1	</a:t>
            </a:r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B1	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C1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A2	</a:t>
            </a:r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B2	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C2</a:t>
            </a:r>
          </a:p>
          <a:p>
            <a:r>
              <a:rPr lang="de-DE" sz="2400" dirty="0">
                <a:solidFill>
                  <a:srgbClr val="00B050"/>
                </a:solidFill>
              </a:rPr>
              <a:t>A3	</a:t>
            </a:r>
            <a:r>
              <a:rPr lang="de-DE" sz="2400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de-DE" sz="2400" dirty="0">
                <a:solidFill>
                  <a:schemeClr val="accent2">
                    <a:lumMod val="50000"/>
                  </a:schemeClr>
                </a:solidFill>
              </a:rPr>
              <a:t>C3</a:t>
            </a:r>
          </a:p>
          <a:p>
            <a:endParaRPr lang="de-DE" sz="2400" dirty="0">
              <a:solidFill>
                <a:srgbClr val="00B050"/>
              </a:solidFill>
            </a:endParaRPr>
          </a:p>
          <a:p>
            <a:endParaRPr lang="de-DE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1" name="Gerader Verbinder 10"/>
          <p:cNvCxnSpPr/>
          <p:nvPr/>
        </p:nvCxnSpPr>
        <p:spPr>
          <a:xfrm>
            <a:off x="6125029" y="406400"/>
            <a:ext cx="25656" cy="589860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 flipH="1">
            <a:off x="1364344" y="3466531"/>
            <a:ext cx="9949650" cy="4094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 rot="19971440">
            <a:off x="1820544" y="2288419"/>
            <a:ext cx="9037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dirty="0">
                <a:pattFill prst="trellis">
                  <a:fgClr>
                    <a:schemeClr val="tx1">
                      <a:lumMod val="50000"/>
                      <a:lumOff val="50000"/>
                    </a:schemeClr>
                  </a:fgClr>
                  <a:bgClr>
                    <a:srgbClr val="FF0000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 Iteration</a:t>
            </a:r>
          </a:p>
        </p:txBody>
      </p:sp>
    </p:spTree>
    <p:extLst>
      <p:ext uri="{BB962C8B-B14F-4D97-AF65-F5344CB8AC3E}">
        <p14:creationId xmlns:p14="http://schemas.microsoft.com/office/powerpoint/2010/main" val="56255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38813" y="0"/>
            <a:ext cx="3997325" cy="6858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929720" y="2611583"/>
            <a:ext cx="3412901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HiFi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Prototyping</a:t>
            </a:r>
            <a:endParaRPr lang="de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3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3902" y="522515"/>
            <a:ext cx="16542658" cy="6335486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10096136" y="355906"/>
            <a:ext cx="3650855" cy="1248229"/>
            <a:chOff x="9260114" y="4281714"/>
            <a:chExt cx="3650855" cy="1248229"/>
          </a:xfrm>
        </p:grpSpPr>
        <p:sp>
          <p:nvSpPr>
            <p:cNvPr id="3" name="Welle 2"/>
            <p:cNvSpPr/>
            <p:nvPr/>
          </p:nvSpPr>
          <p:spPr>
            <a:xfrm>
              <a:off x="9260114" y="4281714"/>
              <a:ext cx="3091543" cy="1248229"/>
            </a:xfrm>
            <a:prstGeom prst="wav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9498068" y="4674995"/>
              <a:ext cx="341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Study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4892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9278001" y="1001485"/>
            <a:ext cx="3650855" cy="1248229"/>
            <a:chOff x="9260114" y="4281714"/>
            <a:chExt cx="3650855" cy="124822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3" name="Welle 2"/>
            <p:cNvSpPr/>
            <p:nvPr/>
          </p:nvSpPr>
          <p:spPr>
            <a:xfrm>
              <a:off x="9260114" y="4281714"/>
              <a:ext cx="3091543" cy="1248229"/>
            </a:xfrm>
            <a:prstGeom prst="wav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9498068" y="4674995"/>
              <a:ext cx="341290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Study Evaluation</a:t>
              </a:r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449942" y="394692"/>
            <a:ext cx="10653487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alte_webseite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&lt;-c(23,43,23,43,22,34,33,24,44)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neue_webseite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&lt;-c(15,32,14,23,10,26,27,24,12)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websiteData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alte_webseite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neue_webseite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endParaRPr lang="de-DE" sz="20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c("vsp1","vsp2","vsp3","vsp4","vsp5","vsp6","vsp7","vsp8","vsp9","vsp1","vsp2","vsp3","vsp4","vsp5","vsp6","vsp7","vsp8","vsp9")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&lt;-c("alt","alt","alt","alt","alt","alt","alt","alt","alt","neu","neu","neu","neu","neu","neu","neu","neu","neu")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rating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c(23,43,23,43,22,34,33,24,44,15,32,14,23,10,26,27,24,12)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websiteDataLong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rating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libido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&lt;-c(3,2,1,1,4,5,2,4,2,3,7,4,5,3,6)</a:t>
            </a:r>
          </a:p>
          <a:p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dose&lt;-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(3,5, 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c("Placebo", "Low Dose", "High Dose"))</a:t>
            </a:r>
          </a:p>
          <a:p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viagraData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(dose, </a:t>
            </a:r>
            <a:r>
              <a:rPr lang="de-DE" sz="20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libido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116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82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" name="Gruppieren 1"/>
          <p:cNvGrpSpPr/>
          <p:nvPr/>
        </p:nvGrpSpPr>
        <p:grpSpPr>
          <a:xfrm>
            <a:off x="10373828" y="3624891"/>
            <a:ext cx="3636341" cy="1248229"/>
            <a:chOff x="9260114" y="4281714"/>
            <a:chExt cx="3636341" cy="1248229"/>
          </a:xfrm>
        </p:grpSpPr>
        <p:sp>
          <p:nvSpPr>
            <p:cNvPr id="3" name="Welle 2"/>
            <p:cNvSpPr/>
            <p:nvPr/>
          </p:nvSpPr>
          <p:spPr>
            <a:xfrm>
              <a:off x="9260114" y="4281714"/>
              <a:ext cx="3091543" cy="1248229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feld 3"/>
            <p:cNvSpPr txBox="1"/>
            <p:nvPr/>
          </p:nvSpPr>
          <p:spPr>
            <a:xfrm>
              <a:off x="9483554" y="4558880"/>
              <a:ext cx="341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 err="1"/>
                <a:t>Inception</a:t>
              </a:r>
              <a:endParaRPr lang="de-DE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2040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iterature_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229" y="0"/>
            <a:ext cx="145296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pieren 3"/>
          <p:cNvGrpSpPr/>
          <p:nvPr/>
        </p:nvGrpSpPr>
        <p:grpSpPr>
          <a:xfrm>
            <a:off x="9216571" y="353961"/>
            <a:ext cx="3650855" cy="1248229"/>
            <a:chOff x="9260114" y="4281714"/>
            <a:chExt cx="3650855" cy="1248229"/>
          </a:xfrm>
        </p:grpSpPr>
        <p:sp>
          <p:nvSpPr>
            <p:cNvPr id="3" name="Welle 2"/>
            <p:cNvSpPr/>
            <p:nvPr/>
          </p:nvSpPr>
          <p:spPr>
            <a:xfrm>
              <a:off x="9260114" y="4281714"/>
              <a:ext cx="3091543" cy="1248229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9498068" y="4674995"/>
              <a:ext cx="341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 err="1"/>
                <a:t>Literature</a:t>
              </a:r>
              <a:r>
                <a:rPr lang="de-DE" sz="2400" b="1" dirty="0"/>
                <a:t> Research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11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0067028" y="789203"/>
            <a:ext cx="341290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400" b="1" dirty="0"/>
              <a:t> Design Brief</a:t>
            </a:r>
          </a:p>
        </p:txBody>
      </p:sp>
      <p:pic>
        <p:nvPicPr>
          <p:cNvPr id="3074" name="Picture 2" descr="http://www.spoke-interactive.com/wp-content/uploads/2012/07/strategy.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0560" y="395922"/>
            <a:ext cx="11257280" cy="68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10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10086023" y="4134230"/>
            <a:ext cx="3708913" cy="1248229"/>
            <a:chOff x="9260114" y="4281714"/>
            <a:chExt cx="3708913" cy="1248229"/>
          </a:xfrm>
        </p:grpSpPr>
        <p:sp>
          <p:nvSpPr>
            <p:cNvPr id="3" name="Welle 2"/>
            <p:cNvSpPr/>
            <p:nvPr/>
          </p:nvSpPr>
          <p:spPr>
            <a:xfrm>
              <a:off x="9260114" y="4281714"/>
              <a:ext cx="3091543" cy="1248229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9556126" y="4573395"/>
              <a:ext cx="341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IDEO </a:t>
              </a:r>
              <a:r>
                <a:rPr lang="de-DE" sz="2400" b="1" dirty="0" err="1"/>
                <a:t>cards</a:t>
              </a:r>
              <a:endParaRPr lang="de-DE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69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10307578" y="4045740"/>
            <a:ext cx="3650855" cy="1248229"/>
            <a:chOff x="9260114" y="4281714"/>
            <a:chExt cx="3650855" cy="1248229"/>
          </a:xfrm>
        </p:grpSpPr>
        <p:sp>
          <p:nvSpPr>
            <p:cNvPr id="3" name="Welle 2"/>
            <p:cNvSpPr/>
            <p:nvPr/>
          </p:nvSpPr>
          <p:spPr>
            <a:xfrm>
              <a:off x="9260114" y="4281714"/>
              <a:ext cx="3091543" cy="1248229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9498068" y="4674995"/>
              <a:ext cx="341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IDEO </a:t>
              </a:r>
              <a:r>
                <a:rPr lang="de-DE" sz="2400" b="1" dirty="0" err="1"/>
                <a:t>cards</a:t>
              </a:r>
              <a:endParaRPr lang="de-DE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84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uppieren 3"/>
          <p:cNvGrpSpPr/>
          <p:nvPr/>
        </p:nvGrpSpPr>
        <p:grpSpPr>
          <a:xfrm>
            <a:off x="10137856" y="4134231"/>
            <a:ext cx="3636340" cy="1248229"/>
            <a:chOff x="9260114" y="4281714"/>
            <a:chExt cx="3636340" cy="1248229"/>
          </a:xfrm>
        </p:grpSpPr>
        <p:sp>
          <p:nvSpPr>
            <p:cNvPr id="3" name="Welle 2"/>
            <p:cNvSpPr/>
            <p:nvPr/>
          </p:nvSpPr>
          <p:spPr>
            <a:xfrm>
              <a:off x="9260114" y="4281714"/>
              <a:ext cx="3091543" cy="1248229"/>
            </a:xfrm>
            <a:prstGeom prst="wav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9483553" y="4490329"/>
              <a:ext cx="34129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/>
                <a:t>IDEO </a:t>
              </a:r>
              <a:r>
                <a:rPr lang="de-DE" sz="2400" b="1" dirty="0" err="1"/>
                <a:t>cards</a:t>
              </a:r>
              <a:endParaRPr lang="de-DE" sz="2400" b="1" dirty="0"/>
            </a:p>
            <a:p>
              <a:r>
                <a:rPr lang="de-DE" sz="2400" b="1" dirty="0"/>
                <a:t>Card </a:t>
              </a:r>
              <a:r>
                <a:rPr lang="de-DE" sz="2400" b="1" dirty="0" err="1"/>
                <a:t>sorting</a:t>
              </a:r>
              <a:endParaRPr lang="de-DE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6441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8495" y="0"/>
            <a:ext cx="13152121" cy="6850063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-578495" y="1506792"/>
            <a:ext cx="2737041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2400" b="1" dirty="0">
                <a:solidFill>
                  <a:schemeClr val="bg1">
                    <a:lumMod val="50000"/>
                  </a:schemeClr>
                </a:solidFill>
              </a:rPr>
              <a:t>Field </a:t>
            </a:r>
            <a:r>
              <a:rPr lang="de-DE" sz="2400" b="1" dirty="0" err="1">
                <a:solidFill>
                  <a:schemeClr val="bg1">
                    <a:lumMod val="50000"/>
                  </a:schemeClr>
                </a:solidFill>
              </a:rPr>
              <a:t>research</a:t>
            </a:r>
            <a:r>
              <a:rPr lang="de-DE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" name="AutoShape 2" descr="Bildergebnis für edeka reg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4" descr="Bildergebnis für edeka rega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412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Breitbild</PresentationFormat>
  <Paragraphs>84</Paragraphs>
  <Slides>24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</dc:creator>
  <cp:lastModifiedBy>Markus</cp:lastModifiedBy>
  <cp:revision>15</cp:revision>
  <dcterms:created xsi:type="dcterms:W3CDTF">2017-02-06T18:10:39Z</dcterms:created>
  <dcterms:modified xsi:type="dcterms:W3CDTF">2017-02-07T12:31:34Z</dcterms:modified>
</cp:coreProperties>
</file>